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6" r:id="rId4"/>
    <p:sldId id="265" r:id="rId5"/>
    <p:sldId id="257" r:id="rId6"/>
    <p:sldId id="264" r:id="rId7"/>
    <p:sldId id="263" r:id="rId8"/>
    <p:sldId id="26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25B"/>
    <a:srgbClr val="003963"/>
    <a:srgbClr val="172851"/>
    <a:srgbClr val="8CD7F3"/>
    <a:srgbClr val="2F9BC7"/>
    <a:srgbClr val="2D9AC6"/>
    <a:srgbClr val="3DA8D3"/>
    <a:srgbClr val="E4E8EB"/>
    <a:srgbClr val="104A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25BBD-C424-468D-8D00-953B2EA18E6E}" v="22" dt="2024-01-16T15:56:41.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60" d="100"/>
          <a:sy n="60" d="100"/>
        </p:scale>
        <p:origin x="84"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E48C0-5A61-0540-84B5-8B9EA1B95CF2}" type="doc">
      <dgm:prSet loTypeId="urn:microsoft.com/office/officeart/2005/8/layout/arrow2" loCatId="" qsTypeId="urn:microsoft.com/office/officeart/2005/8/quickstyle/simple1" qsCatId="simple" csTypeId="urn:microsoft.com/office/officeart/2005/8/colors/accent1_2" csCatId="accent1" phldr="1"/>
      <dgm:spPr/>
    </dgm:pt>
    <dgm:pt modelId="{ECE0519A-AD87-0E43-9D70-93170A007E53}">
      <dgm:prSet phldrT="[Text]"/>
      <dgm:spPr/>
      <dgm: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Reunion Giving</a:t>
          </a:r>
        </a:p>
      </dgm:t>
    </dgm:pt>
    <dgm:pt modelId="{B1205338-2172-8947-BE39-4842B13F7366}" type="parTrans" cxnId="{A65DB846-8B2A-524A-984B-46901176B17F}">
      <dgm:prSet/>
      <dgm:spPr/>
      <dgm:t>
        <a:bodyPr/>
        <a:lstStyle/>
        <a:p>
          <a:endParaRPr lang="en-US"/>
        </a:p>
      </dgm:t>
    </dgm:pt>
    <dgm:pt modelId="{C7C95198-2E93-074E-B0E5-038E3745D3C9}" type="sibTrans" cxnId="{A65DB846-8B2A-524A-984B-46901176B17F}">
      <dgm:prSet/>
      <dgm:spPr/>
      <dgm:t>
        <a:bodyPr/>
        <a:lstStyle/>
        <a:p>
          <a:endParaRPr lang="en-US"/>
        </a:p>
      </dgm:t>
    </dgm:pt>
    <dgm:pt modelId="{B0CEB7E6-509E-A34B-91D3-B38D61825CE8}">
      <dgm:prSet phldrT="[Text]"/>
      <dgm:spPr/>
      <dgm: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Class Giving </a:t>
          </a:r>
        </a:p>
      </dgm:t>
    </dgm:pt>
    <dgm:pt modelId="{04D49066-FC95-AD4A-ADE9-999ACE518CB3}" type="parTrans" cxnId="{080C1003-8A83-A545-B878-0E8B2DFCE19F}">
      <dgm:prSet/>
      <dgm:spPr/>
      <dgm:t>
        <a:bodyPr/>
        <a:lstStyle/>
        <a:p>
          <a:endParaRPr lang="en-US"/>
        </a:p>
      </dgm:t>
    </dgm:pt>
    <dgm:pt modelId="{3C18679F-AF19-064A-A005-F1BA47840BBC}" type="sibTrans" cxnId="{080C1003-8A83-A545-B878-0E8B2DFCE19F}">
      <dgm:prSet/>
      <dgm:spPr/>
      <dgm:t>
        <a:bodyPr/>
        <a:lstStyle/>
        <a:p>
          <a:endParaRPr lang="en-US"/>
        </a:p>
      </dgm:t>
    </dgm:pt>
    <dgm:pt modelId="{36E358C6-57A3-4C4F-95DB-6E1917F592D5}">
      <dgm:prSet phldrT="[Text]"/>
      <dgm:spPr/>
      <dgm: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Annual Giving</a:t>
          </a:r>
        </a:p>
        <a:p>
          <a:endParaRPr lang="en-US" dirty="0"/>
        </a:p>
      </dgm:t>
    </dgm:pt>
    <dgm:pt modelId="{F5C1802E-2995-7943-8E95-02FECF005E9A}" type="parTrans" cxnId="{B94DFC56-3E0B-C944-9E5B-26E1B86A1414}">
      <dgm:prSet/>
      <dgm:spPr/>
      <dgm:t>
        <a:bodyPr/>
        <a:lstStyle/>
        <a:p>
          <a:endParaRPr lang="en-US"/>
        </a:p>
      </dgm:t>
    </dgm:pt>
    <dgm:pt modelId="{60BF5AA6-585E-2342-9D1C-AA032C769883}" type="sibTrans" cxnId="{B94DFC56-3E0B-C944-9E5B-26E1B86A1414}">
      <dgm:prSet/>
      <dgm:spPr/>
      <dgm:t>
        <a:bodyPr/>
        <a:lstStyle/>
        <a:p>
          <a:endParaRPr lang="en-US"/>
        </a:p>
      </dgm:t>
    </dgm:pt>
    <dgm:pt modelId="{276B9903-CD98-C146-B658-259B2522222F}" type="pres">
      <dgm:prSet presAssocID="{E8DE48C0-5A61-0540-84B5-8B9EA1B95CF2}" presName="arrowDiagram" presStyleCnt="0">
        <dgm:presLayoutVars>
          <dgm:chMax val="5"/>
          <dgm:dir/>
          <dgm:resizeHandles val="exact"/>
        </dgm:presLayoutVars>
      </dgm:prSet>
      <dgm:spPr/>
    </dgm:pt>
    <dgm:pt modelId="{613B216B-401C-F34F-B57D-EF3B0DE5E25F}" type="pres">
      <dgm:prSet presAssocID="{E8DE48C0-5A61-0540-84B5-8B9EA1B95CF2}" presName="arrow" presStyleLbl="bgShp" presStyleIdx="0" presStyleCnt="1" custLinFactNeighborX="20018" custLinFactNeighborY="23499"/>
      <dgm:spPr/>
    </dgm:pt>
    <dgm:pt modelId="{E21742EF-6D8F-534A-BA0E-A96085EB25E8}" type="pres">
      <dgm:prSet presAssocID="{E8DE48C0-5A61-0540-84B5-8B9EA1B95CF2}" presName="arrowDiagram3" presStyleCnt="0"/>
      <dgm:spPr/>
    </dgm:pt>
    <dgm:pt modelId="{F0E60025-7BA0-F247-BD80-4F7270240E3A}" type="pres">
      <dgm:prSet presAssocID="{ECE0519A-AD87-0E43-9D70-93170A007E53}" presName="bullet3a" presStyleLbl="node1" presStyleIdx="0" presStyleCnt="3"/>
      <dgm:spPr/>
    </dgm:pt>
    <dgm:pt modelId="{701A2E60-6EDC-DB46-82AF-FA6670CD8EB0}" type="pres">
      <dgm:prSet presAssocID="{ECE0519A-AD87-0E43-9D70-93170A007E53}" presName="textBox3a" presStyleLbl="revTx" presStyleIdx="0" presStyleCnt="3" custLinFactNeighborX="13830" custLinFactNeighborY="2381">
        <dgm:presLayoutVars>
          <dgm:bulletEnabled val="1"/>
        </dgm:presLayoutVars>
      </dgm:prSet>
      <dgm:spPr/>
    </dgm:pt>
    <dgm:pt modelId="{6EBAEB8C-3008-5640-B8B3-A5398E43BF44}" type="pres">
      <dgm:prSet presAssocID="{B0CEB7E6-509E-A34B-91D3-B38D61825CE8}" presName="bullet3b" presStyleLbl="node1" presStyleIdx="1" presStyleCnt="3"/>
      <dgm:spPr/>
    </dgm:pt>
    <dgm:pt modelId="{81218163-5A9E-9E46-BEBD-7E9C4987F2B5}" type="pres">
      <dgm:prSet presAssocID="{B0CEB7E6-509E-A34B-91D3-B38D61825CE8}" presName="textBox3b" presStyleLbl="revTx" presStyleIdx="1" presStyleCnt="3" custScaleX="84086" custScaleY="83823" custLinFactNeighborX="6545" custLinFactNeighborY="4891">
        <dgm:presLayoutVars>
          <dgm:bulletEnabled val="1"/>
        </dgm:presLayoutVars>
      </dgm:prSet>
      <dgm:spPr/>
    </dgm:pt>
    <dgm:pt modelId="{6805BE18-2D49-734A-82C0-CBCC376CB00F}" type="pres">
      <dgm:prSet presAssocID="{36E358C6-57A3-4C4F-95DB-6E1917F592D5}" presName="bullet3c" presStyleLbl="node1" presStyleIdx="2" presStyleCnt="3"/>
      <dgm:spPr/>
    </dgm:pt>
    <dgm:pt modelId="{BCDF9538-96B6-7042-9691-1131A325ECDF}" type="pres">
      <dgm:prSet presAssocID="{36E358C6-57A3-4C4F-95DB-6E1917F592D5}" presName="textBox3c" presStyleLbl="revTx" presStyleIdx="2" presStyleCnt="3" custScaleY="48606" custLinFactNeighborX="-14495" custLinFactNeighborY="-7006">
        <dgm:presLayoutVars>
          <dgm:bulletEnabled val="1"/>
        </dgm:presLayoutVars>
      </dgm:prSet>
      <dgm:spPr/>
    </dgm:pt>
  </dgm:ptLst>
  <dgm:cxnLst>
    <dgm:cxn modelId="{080C1003-8A83-A545-B878-0E8B2DFCE19F}" srcId="{E8DE48C0-5A61-0540-84B5-8B9EA1B95CF2}" destId="{B0CEB7E6-509E-A34B-91D3-B38D61825CE8}" srcOrd="1" destOrd="0" parTransId="{04D49066-FC95-AD4A-ADE9-999ACE518CB3}" sibTransId="{3C18679F-AF19-064A-A005-F1BA47840BBC}"/>
    <dgm:cxn modelId="{55019903-4680-D94E-B088-3C0A340695BB}" type="presOf" srcId="{E8DE48C0-5A61-0540-84B5-8B9EA1B95CF2}" destId="{276B9903-CD98-C146-B658-259B2522222F}" srcOrd="0" destOrd="0" presId="urn:microsoft.com/office/officeart/2005/8/layout/arrow2"/>
    <dgm:cxn modelId="{7AEA8118-5C14-5C4E-88B6-420D576EA2AB}" type="presOf" srcId="{ECE0519A-AD87-0E43-9D70-93170A007E53}" destId="{701A2E60-6EDC-DB46-82AF-FA6670CD8EB0}" srcOrd="0" destOrd="0" presId="urn:microsoft.com/office/officeart/2005/8/layout/arrow2"/>
    <dgm:cxn modelId="{6818A618-FDAB-F442-823D-DF01CC71B875}" type="presOf" srcId="{B0CEB7E6-509E-A34B-91D3-B38D61825CE8}" destId="{81218163-5A9E-9E46-BEBD-7E9C4987F2B5}" srcOrd="0" destOrd="0" presId="urn:microsoft.com/office/officeart/2005/8/layout/arrow2"/>
    <dgm:cxn modelId="{301C1863-35D3-834D-B155-60A9DA2E10D1}" type="presOf" srcId="{36E358C6-57A3-4C4F-95DB-6E1917F592D5}" destId="{BCDF9538-96B6-7042-9691-1131A325ECDF}" srcOrd="0" destOrd="0" presId="urn:microsoft.com/office/officeart/2005/8/layout/arrow2"/>
    <dgm:cxn modelId="{A65DB846-8B2A-524A-984B-46901176B17F}" srcId="{E8DE48C0-5A61-0540-84B5-8B9EA1B95CF2}" destId="{ECE0519A-AD87-0E43-9D70-93170A007E53}" srcOrd="0" destOrd="0" parTransId="{B1205338-2172-8947-BE39-4842B13F7366}" sibTransId="{C7C95198-2E93-074E-B0E5-038E3745D3C9}"/>
    <dgm:cxn modelId="{B94DFC56-3E0B-C944-9E5B-26E1B86A1414}" srcId="{E8DE48C0-5A61-0540-84B5-8B9EA1B95CF2}" destId="{36E358C6-57A3-4C4F-95DB-6E1917F592D5}" srcOrd="2" destOrd="0" parTransId="{F5C1802E-2995-7943-8E95-02FECF005E9A}" sibTransId="{60BF5AA6-585E-2342-9D1C-AA032C769883}"/>
    <dgm:cxn modelId="{CB4E0A08-C2EB-2E4F-ADE2-053DFBF71B7A}" type="presParOf" srcId="{276B9903-CD98-C146-B658-259B2522222F}" destId="{613B216B-401C-F34F-B57D-EF3B0DE5E25F}" srcOrd="0" destOrd="0" presId="urn:microsoft.com/office/officeart/2005/8/layout/arrow2"/>
    <dgm:cxn modelId="{26FD2063-4755-6849-B8EA-39D4BF163B2E}" type="presParOf" srcId="{276B9903-CD98-C146-B658-259B2522222F}" destId="{E21742EF-6D8F-534A-BA0E-A96085EB25E8}" srcOrd="1" destOrd="0" presId="urn:microsoft.com/office/officeart/2005/8/layout/arrow2"/>
    <dgm:cxn modelId="{31544812-157C-A34A-B23C-6BB67BACE27D}" type="presParOf" srcId="{E21742EF-6D8F-534A-BA0E-A96085EB25E8}" destId="{F0E60025-7BA0-F247-BD80-4F7270240E3A}" srcOrd="0" destOrd="0" presId="urn:microsoft.com/office/officeart/2005/8/layout/arrow2"/>
    <dgm:cxn modelId="{644E8C6A-5B8E-2845-9821-358C8FCEB26F}" type="presParOf" srcId="{E21742EF-6D8F-534A-BA0E-A96085EB25E8}" destId="{701A2E60-6EDC-DB46-82AF-FA6670CD8EB0}" srcOrd="1" destOrd="0" presId="urn:microsoft.com/office/officeart/2005/8/layout/arrow2"/>
    <dgm:cxn modelId="{892EA64D-A490-2F43-976F-EB9CA9F19925}" type="presParOf" srcId="{E21742EF-6D8F-534A-BA0E-A96085EB25E8}" destId="{6EBAEB8C-3008-5640-B8B3-A5398E43BF44}" srcOrd="2" destOrd="0" presId="urn:microsoft.com/office/officeart/2005/8/layout/arrow2"/>
    <dgm:cxn modelId="{C1FE38AF-75D8-9D4F-BAA8-A33D54963E83}" type="presParOf" srcId="{E21742EF-6D8F-534A-BA0E-A96085EB25E8}" destId="{81218163-5A9E-9E46-BEBD-7E9C4987F2B5}" srcOrd="3" destOrd="0" presId="urn:microsoft.com/office/officeart/2005/8/layout/arrow2"/>
    <dgm:cxn modelId="{0F0AD9B9-3BBA-A74B-A5BA-B0F1B8B78D83}" type="presParOf" srcId="{E21742EF-6D8F-534A-BA0E-A96085EB25E8}" destId="{6805BE18-2D49-734A-82C0-CBCC376CB00F}" srcOrd="4" destOrd="0" presId="urn:microsoft.com/office/officeart/2005/8/layout/arrow2"/>
    <dgm:cxn modelId="{B8659C89-0B63-7D4D-8579-F3FBBDBFB4A1}" type="presParOf" srcId="{E21742EF-6D8F-534A-BA0E-A96085EB25E8}" destId="{BCDF9538-96B6-7042-9691-1131A325ECDF}"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F27B8-D6F6-0F46-8D09-7DA24AB839D5}"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8B5EC0BB-F8E7-E74E-A2FF-51E8F3E15E36}">
      <dgm:prSet phldrT="[Text]"/>
      <dgm:spPr>
        <a:solidFill>
          <a:schemeClr val="accent4"/>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Educate</a:t>
          </a:r>
        </a:p>
      </dgm:t>
    </dgm:pt>
    <dgm:pt modelId="{A4793766-28C0-184E-93D4-689491D6CBA6}" type="parTrans" cxnId="{BF551CB3-8141-624F-89FF-D96B5453621D}">
      <dgm:prSet/>
      <dgm:spPr/>
      <dgm:t>
        <a:bodyPr/>
        <a:lstStyle/>
        <a:p>
          <a:endParaRPr lang="en-US"/>
        </a:p>
      </dgm:t>
    </dgm:pt>
    <dgm:pt modelId="{FD677EED-87F1-794A-937B-85D948C2792F}" type="sibTrans" cxnId="{BF551CB3-8141-624F-89FF-D96B5453621D}">
      <dgm:prSet/>
      <dgm:spPr/>
      <dgm:t>
        <a:bodyPr/>
        <a:lstStyle/>
        <a:p>
          <a:endParaRPr lang="en-US"/>
        </a:p>
      </dgm:t>
    </dgm:pt>
    <dgm:pt modelId="{6D06BEC3-FD60-164F-9682-93AC644E1D85}">
      <dgm:prSet phldrT="[Text]"/>
      <dgm:spPr>
        <a:solidFill>
          <a:schemeClr val="accent4"/>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Cultivate</a:t>
          </a:r>
        </a:p>
      </dgm:t>
    </dgm:pt>
    <dgm:pt modelId="{D3F7CD8C-744A-C544-9ABC-C33700CE1086}" type="parTrans" cxnId="{4582309E-A4A9-E448-8B86-D87E2A1BA41E}">
      <dgm:prSet/>
      <dgm:spPr/>
      <dgm:t>
        <a:bodyPr/>
        <a:lstStyle/>
        <a:p>
          <a:endParaRPr lang="en-US"/>
        </a:p>
      </dgm:t>
    </dgm:pt>
    <dgm:pt modelId="{FD465D80-EAAC-A34D-8565-2411E9F96068}" type="sibTrans" cxnId="{4582309E-A4A9-E448-8B86-D87E2A1BA41E}">
      <dgm:prSet/>
      <dgm:spPr/>
      <dgm:t>
        <a:bodyPr/>
        <a:lstStyle/>
        <a:p>
          <a:endParaRPr lang="en-US"/>
        </a:p>
      </dgm:t>
    </dgm:pt>
    <dgm:pt modelId="{D5E8C8E5-7A70-4D4F-94E3-2CAAE1E21AF0}">
      <dgm:prSet phldrT="[Text]"/>
      <dgm:spPr>
        <a:solidFill>
          <a:schemeClr val="accent4"/>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Solicit</a:t>
          </a:r>
        </a:p>
      </dgm:t>
    </dgm:pt>
    <dgm:pt modelId="{D6D028F1-1D44-814C-9D86-98B0D3AF4CD7}" type="parTrans" cxnId="{03B222B9-E3A0-A14C-A304-C4D807C47E19}">
      <dgm:prSet/>
      <dgm:spPr/>
      <dgm:t>
        <a:bodyPr/>
        <a:lstStyle/>
        <a:p>
          <a:endParaRPr lang="en-US"/>
        </a:p>
      </dgm:t>
    </dgm:pt>
    <dgm:pt modelId="{851C8593-F5FB-D246-B33A-FD8F3EA6358D}" type="sibTrans" cxnId="{03B222B9-E3A0-A14C-A304-C4D807C47E19}">
      <dgm:prSet/>
      <dgm:spPr/>
      <dgm:t>
        <a:bodyPr/>
        <a:lstStyle/>
        <a:p>
          <a:endParaRPr lang="en-US"/>
        </a:p>
      </dgm:t>
    </dgm:pt>
    <dgm:pt modelId="{3A5C2A65-B7BE-A042-9528-5A6845956AED}">
      <dgm:prSet phldrT="[Text]"/>
      <dgm:spPr>
        <a:solidFill>
          <a:schemeClr val="accent4"/>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Steward</a:t>
          </a:r>
        </a:p>
      </dgm:t>
    </dgm:pt>
    <dgm:pt modelId="{57E7EE2F-D6F3-F64C-8307-FD409151003C}" type="parTrans" cxnId="{6D2B5723-C069-B94B-8AFD-6B04B507C2C6}">
      <dgm:prSet/>
      <dgm:spPr/>
      <dgm:t>
        <a:bodyPr/>
        <a:lstStyle/>
        <a:p>
          <a:endParaRPr lang="en-US"/>
        </a:p>
      </dgm:t>
    </dgm:pt>
    <dgm:pt modelId="{3D2BCAC8-1BEE-4E44-857B-D6BD01EFDE83}" type="sibTrans" cxnId="{6D2B5723-C069-B94B-8AFD-6B04B507C2C6}">
      <dgm:prSet/>
      <dgm:spPr/>
      <dgm:t>
        <a:bodyPr/>
        <a:lstStyle/>
        <a:p>
          <a:endParaRPr lang="en-US"/>
        </a:p>
      </dgm:t>
    </dgm:pt>
    <dgm:pt modelId="{075CFC60-F138-314E-BB74-809D0F4182FA}" type="pres">
      <dgm:prSet presAssocID="{F38F27B8-D6F6-0F46-8D09-7DA24AB839D5}" presName="cycle" presStyleCnt="0">
        <dgm:presLayoutVars>
          <dgm:dir/>
          <dgm:resizeHandles val="exact"/>
        </dgm:presLayoutVars>
      </dgm:prSet>
      <dgm:spPr/>
    </dgm:pt>
    <dgm:pt modelId="{7B56ED1A-7D2F-5345-83C6-3687C91C77EC}" type="pres">
      <dgm:prSet presAssocID="{8B5EC0BB-F8E7-E74E-A2FF-51E8F3E15E36}" presName="node" presStyleLbl="node1" presStyleIdx="0" presStyleCnt="4" custScaleY="44952">
        <dgm:presLayoutVars>
          <dgm:bulletEnabled val="1"/>
        </dgm:presLayoutVars>
      </dgm:prSet>
      <dgm:spPr/>
    </dgm:pt>
    <dgm:pt modelId="{49990A10-6046-1D44-BAE0-E5D7CE1C6B89}" type="pres">
      <dgm:prSet presAssocID="{8B5EC0BB-F8E7-E74E-A2FF-51E8F3E15E36}" presName="spNode" presStyleCnt="0"/>
      <dgm:spPr/>
    </dgm:pt>
    <dgm:pt modelId="{1C90FCA3-B697-944F-82A6-1A0DEC6D6E14}" type="pres">
      <dgm:prSet presAssocID="{FD677EED-87F1-794A-937B-85D948C2792F}" presName="sibTrans" presStyleLbl="sibTrans1D1" presStyleIdx="0" presStyleCnt="4"/>
      <dgm:spPr/>
    </dgm:pt>
    <dgm:pt modelId="{FC814878-215B-F649-83FD-AA266F056B9A}" type="pres">
      <dgm:prSet presAssocID="{6D06BEC3-FD60-164F-9682-93AC644E1D85}" presName="node" presStyleLbl="node1" presStyleIdx="1" presStyleCnt="4" custScaleX="87582" custScaleY="49343">
        <dgm:presLayoutVars>
          <dgm:bulletEnabled val="1"/>
        </dgm:presLayoutVars>
      </dgm:prSet>
      <dgm:spPr/>
    </dgm:pt>
    <dgm:pt modelId="{39D82219-69AD-F346-99A9-CB43BD3963CE}" type="pres">
      <dgm:prSet presAssocID="{6D06BEC3-FD60-164F-9682-93AC644E1D85}" presName="spNode" presStyleCnt="0"/>
      <dgm:spPr/>
    </dgm:pt>
    <dgm:pt modelId="{805B15D3-4BB5-6447-93F0-7A5DAE0DE31D}" type="pres">
      <dgm:prSet presAssocID="{FD465D80-EAAC-A34D-8565-2411E9F96068}" presName="sibTrans" presStyleLbl="sibTrans1D1" presStyleIdx="1" presStyleCnt="4"/>
      <dgm:spPr/>
    </dgm:pt>
    <dgm:pt modelId="{DA3C08A2-CFA5-DD44-BFC9-60D8CC6CCD3C}" type="pres">
      <dgm:prSet presAssocID="{D5E8C8E5-7A70-4D4F-94E3-2CAAE1E21AF0}" presName="node" presStyleLbl="node1" presStyleIdx="2" presStyleCnt="4" custScaleX="87706" custScaleY="44204">
        <dgm:presLayoutVars>
          <dgm:bulletEnabled val="1"/>
        </dgm:presLayoutVars>
      </dgm:prSet>
      <dgm:spPr/>
    </dgm:pt>
    <dgm:pt modelId="{92B8145B-A377-DF49-B04C-13DD6C71FE59}" type="pres">
      <dgm:prSet presAssocID="{D5E8C8E5-7A70-4D4F-94E3-2CAAE1E21AF0}" presName="spNode" presStyleCnt="0"/>
      <dgm:spPr/>
    </dgm:pt>
    <dgm:pt modelId="{C5EB92DB-C9AB-884D-AD3C-A9671239CED0}" type="pres">
      <dgm:prSet presAssocID="{851C8593-F5FB-D246-B33A-FD8F3EA6358D}" presName="sibTrans" presStyleLbl="sibTrans1D1" presStyleIdx="2" presStyleCnt="4"/>
      <dgm:spPr/>
    </dgm:pt>
    <dgm:pt modelId="{ED5FCE32-0A91-BA49-8403-2536766C822D}" type="pres">
      <dgm:prSet presAssocID="{3A5C2A65-B7BE-A042-9528-5A6845956AED}" presName="node" presStyleLbl="node1" presStyleIdx="3" presStyleCnt="4" custScaleX="92448" custScaleY="49279">
        <dgm:presLayoutVars>
          <dgm:bulletEnabled val="1"/>
        </dgm:presLayoutVars>
      </dgm:prSet>
      <dgm:spPr/>
    </dgm:pt>
    <dgm:pt modelId="{D36B07C7-7DE3-2446-850A-4AE383310A87}" type="pres">
      <dgm:prSet presAssocID="{3A5C2A65-B7BE-A042-9528-5A6845956AED}" presName="spNode" presStyleCnt="0"/>
      <dgm:spPr/>
    </dgm:pt>
    <dgm:pt modelId="{2C699E9A-9333-8948-B1B8-4C92BEAAF24B}" type="pres">
      <dgm:prSet presAssocID="{3D2BCAC8-1BEE-4E44-857B-D6BD01EFDE83}" presName="sibTrans" presStyleLbl="sibTrans1D1" presStyleIdx="3" presStyleCnt="4"/>
      <dgm:spPr/>
    </dgm:pt>
  </dgm:ptLst>
  <dgm:cxnLst>
    <dgm:cxn modelId="{D3DC8E09-F7E2-BC40-85B0-190DE760A162}" type="presOf" srcId="{8B5EC0BB-F8E7-E74E-A2FF-51E8F3E15E36}" destId="{7B56ED1A-7D2F-5345-83C6-3687C91C77EC}" srcOrd="0" destOrd="0" presId="urn:microsoft.com/office/officeart/2005/8/layout/cycle6"/>
    <dgm:cxn modelId="{77312A0F-DCC8-434B-964B-A5DAD59CACA0}" type="presOf" srcId="{D5E8C8E5-7A70-4D4F-94E3-2CAAE1E21AF0}" destId="{DA3C08A2-CFA5-DD44-BFC9-60D8CC6CCD3C}" srcOrd="0" destOrd="0" presId="urn:microsoft.com/office/officeart/2005/8/layout/cycle6"/>
    <dgm:cxn modelId="{6D2B5723-C069-B94B-8AFD-6B04B507C2C6}" srcId="{F38F27B8-D6F6-0F46-8D09-7DA24AB839D5}" destId="{3A5C2A65-B7BE-A042-9528-5A6845956AED}" srcOrd="3" destOrd="0" parTransId="{57E7EE2F-D6F3-F64C-8307-FD409151003C}" sibTransId="{3D2BCAC8-1BEE-4E44-857B-D6BD01EFDE83}"/>
    <dgm:cxn modelId="{936D5133-63D2-D749-A7AF-A3ED4CDFD427}" type="presOf" srcId="{851C8593-F5FB-D246-B33A-FD8F3EA6358D}" destId="{C5EB92DB-C9AB-884D-AD3C-A9671239CED0}" srcOrd="0" destOrd="0" presId="urn:microsoft.com/office/officeart/2005/8/layout/cycle6"/>
    <dgm:cxn modelId="{B160B038-5335-BE40-B2BA-C5927FA4AB30}" type="presOf" srcId="{F38F27B8-D6F6-0F46-8D09-7DA24AB839D5}" destId="{075CFC60-F138-314E-BB74-809D0F4182FA}" srcOrd="0" destOrd="0" presId="urn:microsoft.com/office/officeart/2005/8/layout/cycle6"/>
    <dgm:cxn modelId="{96F8DD46-5E3E-1849-A102-1DA1A0157534}" type="presOf" srcId="{3D2BCAC8-1BEE-4E44-857B-D6BD01EFDE83}" destId="{2C699E9A-9333-8948-B1B8-4C92BEAAF24B}" srcOrd="0" destOrd="0" presId="urn:microsoft.com/office/officeart/2005/8/layout/cycle6"/>
    <dgm:cxn modelId="{5159609B-9E5E-BB44-8884-68FDDB94A823}" type="presOf" srcId="{FD465D80-EAAC-A34D-8565-2411E9F96068}" destId="{805B15D3-4BB5-6447-93F0-7A5DAE0DE31D}" srcOrd="0" destOrd="0" presId="urn:microsoft.com/office/officeart/2005/8/layout/cycle6"/>
    <dgm:cxn modelId="{4582309E-A4A9-E448-8B86-D87E2A1BA41E}" srcId="{F38F27B8-D6F6-0F46-8D09-7DA24AB839D5}" destId="{6D06BEC3-FD60-164F-9682-93AC644E1D85}" srcOrd="1" destOrd="0" parTransId="{D3F7CD8C-744A-C544-9ABC-C33700CE1086}" sibTransId="{FD465D80-EAAC-A34D-8565-2411E9F96068}"/>
    <dgm:cxn modelId="{BF551CB3-8141-624F-89FF-D96B5453621D}" srcId="{F38F27B8-D6F6-0F46-8D09-7DA24AB839D5}" destId="{8B5EC0BB-F8E7-E74E-A2FF-51E8F3E15E36}" srcOrd="0" destOrd="0" parTransId="{A4793766-28C0-184E-93D4-689491D6CBA6}" sibTransId="{FD677EED-87F1-794A-937B-85D948C2792F}"/>
    <dgm:cxn modelId="{03B222B9-E3A0-A14C-A304-C4D807C47E19}" srcId="{F38F27B8-D6F6-0F46-8D09-7DA24AB839D5}" destId="{D5E8C8E5-7A70-4D4F-94E3-2CAAE1E21AF0}" srcOrd="2" destOrd="0" parTransId="{D6D028F1-1D44-814C-9D86-98B0D3AF4CD7}" sibTransId="{851C8593-F5FB-D246-B33A-FD8F3EA6358D}"/>
    <dgm:cxn modelId="{1ECB4FD5-F2BF-3D49-B686-2FDBF7E19357}" type="presOf" srcId="{3A5C2A65-B7BE-A042-9528-5A6845956AED}" destId="{ED5FCE32-0A91-BA49-8403-2536766C822D}" srcOrd="0" destOrd="0" presId="urn:microsoft.com/office/officeart/2005/8/layout/cycle6"/>
    <dgm:cxn modelId="{8B6831DF-FA24-6E47-B5A8-87A6051ADCF9}" type="presOf" srcId="{6D06BEC3-FD60-164F-9682-93AC644E1D85}" destId="{FC814878-215B-F649-83FD-AA266F056B9A}" srcOrd="0" destOrd="0" presId="urn:microsoft.com/office/officeart/2005/8/layout/cycle6"/>
    <dgm:cxn modelId="{0ADA60E3-3356-7A44-9A87-9563487A5938}" type="presOf" srcId="{FD677EED-87F1-794A-937B-85D948C2792F}" destId="{1C90FCA3-B697-944F-82A6-1A0DEC6D6E14}" srcOrd="0" destOrd="0" presId="urn:microsoft.com/office/officeart/2005/8/layout/cycle6"/>
    <dgm:cxn modelId="{EA484CBF-09AD-9F4B-B5CE-1969A4C1E38C}" type="presParOf" srcId="{075CFC60-F138-314E-BB74-809D0F4182FA}" destId="{7B56ED1A-7D2F-5345-83C6-3687C91C77EC}" srcOrd="0" destOrd="0" presId="urn:microsoft.com/office/officeart/2005/8/layout/cycle6"/>
    <dgm:cxn modelId="{F7C9A1B5-DF96-3C44-A4F8-5D1F361FBBCA}" type="presParOf" srcId="{075CFC60-F138-314E-BB74-809D0F4182FA}" destId="{49990A10-6046-1D44-BAE0-E5D7CE1C6B89}" srcOrd="1" destOrd="0" presId="urn:microsoft.com/office/officeart/2005/8/layout/cycle6"/>
    <dgm:cxn modelId="{60531B23-4F2A-4E4A-BA68-72A998C3E4BF}" type="presParOf" srcId="{075CFC60-F138-314E-BB74-809D0F4182FA}" destId="{1C90FCA3-B697-944F-82A6-1A0DEC6D6E14}" srcOrd="2" destOrd="0" presId="urn:microsoft.com/office/officeart/2005/8/layout/cycle6"/>
    <dgm:cxn modelId="{9C0D4B97-445C-4745-98AF-FD31C1BB7F4C}" type="presParOf" srcId="{075CFC60-F138-314E-BB74-809D0F4182FA}" destId="{FC814878-215B-F649-83FD-AA266F056B9A}" srcOrd="3" destOrd="0" presId="urn:microsoft.com/office/officeart/2005/8/layout/cycle6"/>
    <dgm:cxn modelId="{108A3FED-558E-994E-B857-0CDB778316E8}" type="presParOf" srcId="{075CFC60-F138-314E-BB74-809D0F4182FA}" destId="{39D82219-69AD-F346-99A9-CB43BD3963CE}" srcOrd="4" destOrd="0" presId="urn:microsoft.com/office/officeart/2005/8/layout/cycle6"/>
    <dgm:cxn modelId="{E01CB231-59F3-C046-B6CA-86BE1DE1542B}" type="presParOf" srcId="{075CFC60-F138-314E-BB74-809D0F4182FA}" destId="{805B15D3-4BB5-6447-93F0-7A5DAE0DE31D}" srcOrd="5" destOrd="0" presId="urn:microsoft.com/office/officeart/2005/8/layout/cycle6"/>
    <dgm:cxn modelId="{F09E92CC-F3D7-6B42-A9CE-4746DA229456}" type="presParOf" srcId="{075CFC60-F138-314E-BB74-809D0F4182FA}" destId="{DA3C08A2-CFA5-DD44-BFC9-60D8CC6CCD3C}" srcOrd="6" destOrd="0" presId="urn:microsoft.com/office/officeart/2005/8/layout/cycle6"/>
    <dgm:cxn modelId="{DC5B59AC-E9C7-684F-9CEE-8AC6075532A7}" type="presParOf" srcId="{075CFC60-F138-314E-BB74-809D0F4182FA}" destId="{92B8145B-A377-DF49-B04C-13DD6C71FE59}" srcOrd="7" destOrd="0" presId="urn:microsoft.com/office/officeart/2005/8/layout/cycle6"/>
    <dgm:cxn modelId="{633F7BCF-CB35-744B-B943-CA05A8CD47DC}" type="presParOf" srcId="{075CFC60-F138-314E-BB74-809D0F4182FA}" destId="{C5EB92DB-C9AB-884D-AD3C-A9671239CED0}" srcOrd="8" destOrd="0" presId="urn:microsoft.com/office/officeart/2005/8/layout/cycle6"/>
    <dgm:cxn modelId="{EE3F6574-31CB-784E-A415-61ED6D6FF56E}" type="presParOf" srcId="{075CFC60-F138-314E-BB74-809D0F4182FA}" destId="{ED5FCE32-0A91-BA49-8403-2536766C822D}" srcOrd="9" destOrd="0" presId="urn:microsoft.com/office/officeart/2005/8/layout/cycle6"/>
    <dgm:cxn modelId="{26CDB800-54BF-E740-A82E-661FB47C160C}" type="presParOf" srcId="{075CFC60-F138-314E-BB74-809D0F4182FA}" destId="{D36B07C7-7DE3-2446-850A-4AE383310A87}" srcOrd="10" destOrd="0" presId="urn:microsoft.com/office/officeart/2005/8/layout/cycle6"/>
    <dgm:cxn modelId="{8E4938E1-FDD7-E84F-BE41-B035020C0F5C}" type="presParOf" srcId="{075CFC60-F138-314E-BB74-809D0F4182FA}" destId="{2C699E9A-9333-8948-B1B8-4C92BEAAF24B}"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B216B-401C-F34F-B57D-EF3B0DE5E25F}">
      <dsp:nvSpPr>
        <dsp:cNvPr id="0" name=""/>
        <dsp:cNvSpPr/>
      </dsp:nvSpPr>
      <dsp:spPr>
        <a:xfrm>
          <a:off x="0" y="85701"/>
          <a:ext cx="9961917" cy="622619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60025-7BA0-F247-BD80-4F7270240E3A}">
      <dsp:nvSpPr>
        <dsp:cNvPr id="0" name=""/>
        <dsp:cNvSpPr/>
      </dsp:nvSpPr>
      <dsp:spPr>
        <a:xfrm>
          <a:off x="1265163" y="4340172"/>
          <a:ext cx="259009" cy="259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A2E60-6EDC-DB46-82AF-FA6670CD8EB0}">
      <dsp:nvSpPr>
        <dsp:cNvPr id="0" name=""/>
        <dsp:cNvSpPr/>
      </dsp:nvSpPr>
      <dsp:spPr>
        <a:xfrm>
          <a:off x="1715680" y="4512520"/>
          <a:ext cx="2321126" cy="179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44"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Reunion Giving</a:t>
          </a:r>
        </a:p>
      </dsp:txBody>
      <dsp:txXfrm>
        <a:off x="1715680" y="4512520"/>
        <a:ext cx="2321126" cy="1799371"/>
      </dsp:txXfrm>
    </dsp:sp>
    <dsp:sp modelId="{6EBAEB8C-3008-5640-B8B3-A5398E43BF44}">
      <dsp:nvSpPr>
        <dsp:cNvPr id="0" name=""/>
        <dsp:cNvSpPr/>
      </dsp:nvSpPr>
      <dsp:spPr>
        <a:xfrm>
          <a:off x="3551423" y="2647892"/>
          <a:ext cx="468210" cy="4682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18163-5A9E-9E46-BEBD-7E9C4987F2B5}">
      <dsp:nvSpPr>
        <dsp:cNvPr id="0" name=""/>
        <dsp:cNvSpPr/>
      </dsp:nvSpPr>
      <dsp:spPr>
        <a:xfrm>
          <a:off x="4132250" y="3321619"/>
          <a:ext cx="2010378" cy="283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095"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Class Giving </a:t>
          </a:r>
        </a:p>
      </dsp:txBody>
      <dsp:txXfrm>
        <a:off x="4132250" y="3321619"/>
        <a:ext cx="2010378" cy="2839128"/>
      </dsp:txXfrm>
    </dsp:sp>
    <dsp:sp modelId="{6805BE18-2D49-734A-82C0-CBCC376CB00F}">
      <dsp:nvSpPr>
        <dsp:cNvPr id="0" name=""/>
        <dsp:cNvSpPr/>
      </dsp:nvSpPr>
      <dsp:spPr>
        <a:xfrm>
          <a:off x="6300912" y="1618079"/>
          <a:ext cx="647524" cy="6475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F9538-96B6-7042-9691-1131A325ECDF}">
      <dsp:nvSpPr>
        <dsp:cNvPr id="0" name=""/>
        <dsp:cNvSpPr/>
      </dsp:nvSpPr>
      <dsp:spPr>
        <a:xfrm>
          <a:off x="6278119" y="2750639"/>
          <a:ext cx="2390860" cy="210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110"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solidFill>
                <a:schemeClr val="bg1"/>
              </a:solidFill>
              <a:latin typeface="Tahoma" panose="020B0604030504040204" pitchFamily="34" charset="0"/>
              <a:ea typeface="Tahoma" panose="020B0604030504040204" pitchFamily="34" charset="0"/>
              <a:cs typeface="Tahoma" panose="020B0604030504040204" pitchFamily="34" charset="0"/>
            </a:rPr>
            <a:t>Annual Giving</a:t>
          </a:r>
        </a:p>
        <a:p>
          <a:pPr marL="0" lvl="0" indent="0" algn="l" defTabSz="1955800">
            <a:lnSpc>
              <a:spcPct val="90000"/>
            </a:lnSpc>
            <a:spcBef>
              <a:spcPct val="0"/>
            </a:spcBef>
            <a:spcAft>
              <a:spcPct val="35000"/>
            </a:spcAft>
            <a:buNone/>
          </a:pPr>
          <a:endParaRPr lang="en-US" sz="4400" kern="1200" dirty="0"/>
        </a:p>
      </dsp:txBody>
      <dsp:txXfrm>
        <a:off x="6278119" y="2750639"/>
        <a:ext cx="2390860" cy="2103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6ED1A-7D2F-5345-83C6-3687C91C77EC}">
      <dsp:nvSpPr>
        <dsp:cNvPr id="0" name=""/>
        <dsp:cNvSpPr/>
      </dsp:nvSpPr>
      <dsp:spPr>
        <a:xfrm>
          <a:off x="4312230" y="351846"/>
          <a:ext cx="1938300" cy="566348"/>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ahoma" panose="020B0604030504040204" pitchFamily="34" charset="0"/>
              <a:ea typeface="Tahoma" panose="020B0604030504040204" pitchFamily="34" charset="0"/>
              <a:cs typeface="Tahoma" panose="020B0604030504040204" pitchFamily="34" charset="0"/>
            </a:rPr>
            <a:t>Educate</a:t>
          </a:r>
        </a:p>
      </dsp:txBody>
      <dsp:txXfrm>
        <a:off x="4339877" y="379493"/>
        <a:ext cx="1883006" cy="511054"/>
      </dsp:txXfrm>
    </dsp:sp>
    <dsp:sp modelId="{1C90FCA3-B697-944F-82A6-1A0DEC6D6E14}">
      <dsp:nvSpPr>
        <dsp:cNvPr id="0" name=""/>
        <dsp:cNvSpPr/>
      </dsp:nvSpPr>
      <dsp:spPr>
        <a:xfrm>
          <a:off x="3201008" y="635020"/>
          <a:ext cx="4160745" cy="4160745"/>
        </a:xfrm>
        <a:custGeom>
          <a:avLst/>
          <a:gdLst/>
          <a:ahLst/>
          <a:cxnLst/>
          <a:rect l="0" t="0" r="0" b="0"/>
          <a:pathLst>
            <a:path>
              <a:moveTo>
                <a:pt x="3066095" y="248351"/>
              </a:moveTo>
              <a:arcTo wR="2080372" hR="2080372" stAng="17896954" swAng="31564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C814878-215B-F649-83FD-AA266F056B9A}">
      <dsp:nvSpPr>
        <dsp:cNvPr id="0" name=""/>
        <dsp:cNvSpPr/>
      </dsp:nvSpPr>
      <dsp:spPr>
        <a:xfrm>
          <a:off x="6512952" y="2404557"/>
          <a:ext cx="1697602" cy="62167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ahoma" panose="020B0604030504040204" pitchFamily="34" charset="0"/>
              <a:ea typeface="Tahoma" panose="020B0604030504040204" pitchFamily="34" charset="0"/>
              <a:cs typeface="Tahoma" panose="020B0604030504040204" pitchFamily="34" charset="0"/>
            </a:rPr>
            <a:t>Cultivate</a:t>
          </a:r>
        </a:p>
      </dsp:txBody>
      <dsp:txXfrm>
        <a:off x="6543299" y="2434904"/>
        <a:ext cx="1636908" cy="560976"/>
      </dsp:txXfrm>
    </dsp:sp>
    <dsp:sp modelId="{805B15D3-4BB5-6447-93F0-7A5DAE0DE31D}">
      <dsp:nvSpPr>
        <dsp:cNvPr id="0" name=""/>
        <dsp:cNvSpPr/>
      </dsp:nvSpPr>
      <dsp:spPr>
        <a:xfrm>
          <a:off x="3201008" y="635020"/>
          <a:ext cx="4160745" cy="4160745"/>
        </a:xfrm>
        <a:custGeom>
          <a:avLst/>
          <a:gdLst/>
          <a:ahLst/>
          <a:cxnLst/>
          <a:rect l="0" t="0" r="0" b="0"/>
          <a:pathLst>
            <a:path>
              <a:moveTo>
                <a:pt x="4134317" y="2410915"/>
              </a:moveTo>
              <a:arcTo wR="2080372" hR="2080372" stAng="548536" swAng="33715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3C08A2-CFA5-DD44-BFC9-60D8CC6CCD3C}">
      <dsp:nvSpPr>
        <dsp:cNvPr id="0" name=""/>
        <dsp:cNvSpPr/>
      </dsp:nvSpPr>
      <dsp:spPr>
        <a:xfrm>
          <a:off x="4431377" y="4517303"/>
          <a:ext cx="1700006" cy="556924"/>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ahoma" panose="020B0604030504040204" pitchFamily="34" charset="0"/>
              <a:ea typeface="Tahoma" panose="020B0604030504040204" pitchFamily="34" charset="0"/>
              <a:cs typeface="Tahoma" panose="020B0604030504040204" pitchFamily="34" charset="0"/>
            </a:rPr>
            <a:t>Solicit</a:t>
          </a:r>
        </a:p>
      </dsp:txBody>
      <dsp:txXfrm>
        <a:off x="4458564" y="4544490"/>
        <a:ext cx="1645632" cy="502550"/>
      </dsp:txXfrm>
    </dsp:sp>
    <dsp:sp modelId="{C5EB92DB-C9AB-884D-AD3C-A9671239CED0}">
      <dsp:nvSpPr>
        <dsp:cNvPr id="0" name=""/>
        <dsp:cNvSpPr/>
      </dsp:nvSpPr>
      <dsp:spPr>
        <a:xfrm>
          <a:off x="3201008" y="635020"/>
          <a:ext cx="4160745" cy="4160745"/>
        </a:xfrm>
        <a:custGeom>
          <a:avLst/>
          <a:gdLst/>
          <a:ahLst/>
          <a:cxnLst/>
          <a:rect l="0" t="0" r="0" b="0"/>
          <a:pathLst>
            <a:path>
              <a:moveTo>
                <a:pt x="1212200" y="3970935"/>
              </a:moveTo>
              <a:arcTo wR="2080372" hR="2080372" stAng="6879914" swAng="337221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5FCE32-0A91-BA49-8403-2536766C822D}">
      <dsp:nvSpPr>
        <dsp:cNvPr id="0" name=""/>
        <dsp:cNvSpPr/>
      </dsp:nvSpPr>
      <dsp:spPr>
        <a:xfrm>
          <a:off x="2305048" y="2404961"/>
          <a:ext cx="1791920" cy="620863"/>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ahoma" panose="020B0604030504040204" pitchFamily="34" charset="0"/>
              <a:ea typeface="Tahoma" panose="020B0604030504040204" pitchFamily="34" charset="0"/>
              <a:cs typeface="Tahoma" panose="020B0604030504040204" pitchFamily="34" charset="0"/>
            </a:rPr>
            <a:t>Steward</a:t>
          </a:r>
        </a:p>
      </dsp:txBody>
      <dsp:txXfrm>
        <a:off x="2335356" y="2435269"/>
        <a:ext cx="1731304" cy="560247"/>
      </dsp:txXfrm>
    </dsp:sp>
    <dsp:sp modelId="{2C699E9A-9333-8948-B1B8-4C92BEAAF24B}">
      <dsp:nvSpPr>
        <dsp:cNvPr id="0" name=""/>
        <dsp:cNvSpPr/>
      </dsp:nvSpPr>
      <dsp:spPr>
        <a:xfrm>
          <a:off x="3201008" y="635020"/>
          <a:ext cx="4160745" cy="4160745"/>
        </a:xfrm>
        <a:custGeom>
          <a:avLst/>
          <a:gdLst/>
          <a:ahLst/>
          <a:cxnLst/>
          <a:rect l="0" t="0" r="0" b="0"/>
          <a:pathLst>
            <a:path>
              <a:moveTo>
                <a:pt x="26177" y="1751386"/>
              </a:moveTo>
              <a:arcTo wR="2080372" hR="2080372" stAng="11345930" swAng="31571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CBE5-E652-AA30-02AA-C091BAE72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26113-C3AF-E3E5-213D-F0BA8F6C5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B61061-3BE7-6BD7-EB53-41E99AAFADE4}"/>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8F2E17B9-277B-3E9B-F791-3EC23093C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E12C1-37BD-F4B6-DE87-84E4AB3970E9}"/>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43459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6F33-4A11-2CF6-A292-38A31E32F7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094BFA-1E60-016C-2935-52CFCA85D6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C96FC-ECB1-D2AE-E3B2-099852A6606D}"/>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FF05FA55-9ACF-03FB-D9AF-3A8DEBD57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63C80-89AA-8226-F25D-1E60F389EBE8}"/>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6192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94681-A2BD-F7DF-B786-9155487AA0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7BE283-C5E2-6D98-C27D-52596175C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EBAB4-316B-7A8D-9DFF-E232BBCE8C1D}"/>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2B3114F0-EA53-650E-554B-E090AF33B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5BD95-4A5E-C572-00E1-4B2327209D50}"/>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63157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C3EF-6B77-AABE-3C90-3A1F64A277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47C1E-BA2C-5172-6F3C-CA2F02F62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AF85-CA09-B54B-045B-7754A1C5E985}"/>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E976A4B8-855C-3F6F-8DE4-43B00472B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EF4A7-FC1A-839B-F3D8-573BE1924152}"/>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419339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D58E-0529-48DB-50D4-060794BA98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4E2666-056E-22C1-DE8A-570B186717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510E0-3FA2-9CC4-2D3B-17B86C67FC93}"/>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140A71A7-E4EC-4268-4146-535E9333A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C2560-C11B-18CB-D08D-3A00B379A757}"/>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22274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37C3-1BA5-DB98-49E7-233AE9FD4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535CD-587A-E2FD-C639-3A85939ED1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5E67B-1068-C4C9-F8F9-A354B8E6A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C3D516-7F95-3010-FAD5-EB12F803FD6A}"/>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6" name="Footer Placeholder 5">
            <a:extLst>
              <a:ext uri="{FF2B5EF4-FFF2-40B4-BE49-F238E27FC236}">
                <a16:creationId xmlns:a16="http://schemas.microsoft.com/office/drawing/2014/main" id="{073A7521-FF1F-6275-A717-FE8E7C745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D3FD6-901B-8469-6BCD-8057819115DC}"/>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99605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5DBE-1323-D4E2-F9A5-595A9A516A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F4589-B057-EB6B-A140-31CADDBE9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EE07E-EF41-1930-17A7-C0AFCAE815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BB952-6200-2F75-B0C3-5B82DBDDD9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28053-89EB-113E-874A-EE076406E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DDF82-E2AD-8798-41F2-05F6E7CA24CC}"/>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8" name="Footer Placeholder 7">
            <a:extLst>
              <a:ext uri="{FF2B5EF4-FFF2-40B4-BE49-F238E27FC236}">
                <a16:creationId xmlns:a16="http://schemas.microsoft.com/office/drawing/2014/main" id="{36DFE088-3DF1-FF62-7797-786808F92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F494-608E-3707-F06E-EF81216184D6}"/>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17955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BF04-BEF6-2215-232C-4FE60579F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6D29D6-80BB-B7A5-A7C4-FDE762A1694A}"/>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4" name="Footer Placeholder 3">
            <a:extLst>
              <a:ext uri="{FF2B5EF4-FFF2-40B4-BE49-F238E27FC236}">
                <a16:creationId xmlns:a16="http://schemas.microsoft.com/office/drawing/2014/main" id="{9743FD0F-25C5-8136-6166-6838BB4762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C873E-FD0A-E1C2-8A63-F7720EC510E9}"/>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6072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9145E-6024-8209-F49C-39352543998D}"/>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3" name="Footer Placeholder 2">
            <a:extLst>
              <a:ext uri="{FF2B5EF4-FFF2-40B4-BE49-F238E27FC236}">
                <a16:creationId xmlns:a16="http://schemas.microsoft.com/office/drawing/2014/main" id="{D596A923-ED67-1683-2E3E-F4FDA8EB2A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BD329D-7382-518C-B69D-E399078FF924}"/>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39309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072B-8EAA-5349-C123-81B7B5E7B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E30CC-5B15-319F-0E41-11F53FD65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13224-3DF3-4800-BA03-3ADB43795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766AC-8418-BC75-A7F6-D0E2DC585A83}"/>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6" name="Footer Placeholder 5">
            <a:extLst>
              <a:ext uri="{FF2B5EF4-FFF2-40B4-BE49-F238E27FC236}">
                <a16:creationId xmlns:a16="http://schemas.microsoft.com/office/drawing/2014/main" id="{A262E858-201C-3B14-D209-A07E4E4F5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50FEB-2E29-B6D4-7326-E477E5B723BC}"/>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235175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BE6E-EDE8-1427-97FA-95E5A08FC6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D49A3-05C2-18A2-DBA3-3E8128106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726ED-79EA-E5CD-7E3F-67292005A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4AEFF-6AAE-531D-939D-AE6E047B6712}"/>
              </a:ext>
            </a:extLst>
          </p:cNvPr>
          <p:cNvSpPr>
            <a:spLocks noGrp="1"/>
          </p:cNvSpPr>
          <p:nvPr>
            <p:ph type="dt" sz="half" idx="10"/>
          </p:nvPr>
        </p:nvSpPr>
        <p:spPr/>
        <p:txBody>
          <a:bodyPr/>
          <a:lstStyle/>
          <a:p>
            <a:fld id="{A6E218A1-0CEF-4ABD-A0E1-07BB5CFECF61}" type="datetimeFigureOut">
              <a:rPr lang="en-US" smtClean="0"/>
              <a:t>2/19/2024</a:t>
            </a:fld>
            <a:endParaRPr lang="en-US"/>
          </a:p>
        </p:txBody>
      </p:sp>
      <p:sp>
        <p:nvSpPr>
          <p:cNvPr id="6" name="Footer Placeholder 5">
            <a:extLst>
              <a:ext uri="{FF2B5EF4-FFF2-40B4-BE49-F238E27FC236}">
                <a16:creationId xmlns:a16="http://schemas.microsoft.com/office/drawing/2014/main" id="{61448D04-F72A-5588-1304-4BF6C3207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D51AD-DC32-2739-3F43-E74684CC69D6}"/>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106909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CD022-79F2-A5BB-5E4D-24B979EB30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B7A3E-C3F1-8291-B9EF-4CA2E24B7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F6AC7-3CF6-3427-722B-4A800081E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218A1-0CEF-4ABD-A0E1-07BB5CFECF61}" type="datetimeFigureOut">
              <a:rPr lang="en-US" smtClean="0"/>
              <a:t>2/19/2024</a:t>
            </a:fld>
            <a:endParaRPr lang="en-US"/>
          </a:p>
        </p:txBody>
      </p:sp>
      <p:sp>
        <p:nvSpPr>
          <p:cNvPr id="5" name="Footer Placeholder 4">
            <a:extLst>
              <a:ext uri="{FF2B5EF4-FFF2-40B4-BE49-F238E27FC236}">
                <a16:creationId xmlns:a16="http://schemas.microsoft.com/office/drawing/2014/main" id="{01D50BC4-C410-7F21-E42E-51AC141EC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7361D1-081F-BD4B-F39B-1D9CE4EB2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57CF0-BCC7-45F4-AD9C-A3613063DEB6}" type="slidenum">
              <a:rPr lang="en-US" smtClean="0"/>
              <a:t>‹#›</a:t>
            </a:fld>
            <a:endParaRPr lang="en-US"/>
          </a:p>
        </p:txBody>
      </p:sp>
    </p:spTree>
    <p:extLst>
      <p:ext uri="{BB962C8B-B14F-4D97-AF65-F5344CB8AC3E}">
        <p14:creationId xmlns:p14="http://schemas.microsoft.com/office/powerpoint/2010/main" val="972739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aqua, water, turquoise, teal&#10;&#10;Description automatically generated">
            <a:extLst>
              <a:ext uri="{FF2B5EF4-FFF2-40B4-BE49-F238E27FC236}">
                <a16:creationId xmlns:a16="http://schemas.microsoft.com/office/drawing/2014/main" id="{D2460567-9E1C-8628-BB83-3BABE78E3D68}"/>
              </a:ext>
            </a:extLst>
          </p:cNvPr>
          <p:cNvPicPr>
            <a:picLocks noChangeAspect="1"/>
          </p:cNvPicPr>
          <p:nvPr/>
        </p:nvPicPr>
        <p:blipFill rotWithShape="1">
          <a:blip r:embed="rId2">
            <a:extLst>
              <a:ext uri="{28A0092B-C50C-407E-A947-70E740481C1C}">
                <a14:useLocalDpi xmlns:a14="http://schemas.microsoft.com/office/drawing/2010/main" val="0"/>
              </a:ext>
            </a:extLst>
          </a:blip>
          <a:srcRect l="21343"/>
          <a:stretch/>
        </p:blipFill>
        <p:spPr>
          <a:xfrm rot="16200000">
            <a:off x="2667641" y="-2666359"/>
            <a:ext cx="6856718" cy="12192000"/>
          </a:xfrm>
          <a:prstGeom prst="rect">
            <a:avLst/>
          </a:prstGeom>
        </p:spPr>
      </p:pic>
      <p:sp>
        <p:nvSpPr>
          <p:cNvPr id="21" name="TextBox 20">
            <a:extLst>
              <a:ext uri="{FF2B5EF4-FFF2-40B4-BE49-F238E27FC236}">
                <a16:creationId xmlns:a16="http://schemas.microsoft.com/office/drawing/2014/main" id="{16272FE9-FF1B-D7D0-144F-FDEB9E44AE86}"/>
              </a:ext>
            </a:extLst>
          </p:cNvPr>
          <p:cNvSpPr txBox="1"/>
          <p:nvPr/>
        </p:nvSpPr>
        <p:spPr>
          <a:xfrm>
            <a:off x="148204" y="1852435"/>
            <a:ext cx="11895588" cy="1785104"/>
          </a:xfrm>
          <a:prstGeom prst="rect">
            <a:avLst/>
          </a:prstGeom>
          <a:noFill/>
        </p:spPr>
        <p:txBody>
          <a:bodyPr wrap="square" rtlCol="0" anchor="ctr">
            <a:spAutoFit/>
          </a:bodyPr>
          <a:lstStyle/>
          <a:p>
            <a:pPr algn="ctr"/>
            <a:r>
              <a:rPr lang="en-US" sz="5500" b="1" dirty="0">
                <a:solidFill>
                  <a:schemeClr val="bg1"/>
                </a:solidFill>
                <a:latin typeface="Avenir Next LT Pro" panose="020B0504020202020204" pitchFamily="34" charset="0"/>
              </a:rPr>
              <a:t>CLASS ADVISORY SENATE</a:t>
            </a:r>
          </a:p>
          <a:p>
            <a:pPr algn="ctr"/>
            <a:r>
              <a:rPr lang="en-US" sz="5500" dirty="0">
                <a:solidFill>
                  <a:schemeClr val="bg1"/>
                </a:solidFill>
                <a:latin typeface="Avenir Next LT Pro" panose="020B0504020202020204" pitchFamily="34" charset="0"/>
              </a:rPr>
              <a:t>Quarterly Update</a:t>
            </a:r>
          </a:p>
        </p:txBody>
      </p:sp>
      <p:sp>
        <p:nvSpPr>
          <p:cNvPr id="3" name="TextBox 2">
            <a:extLst>
              <a:ext uri="{FF2B5EF4-FFF2-40B4-BE49-F238E27FC236}">
                <a16:creationId xmlns:a16="http://schemas.microsoft.com/office/drawing/2014/main" id="{23ABCC8A-E168-6264-C327-1B22B8040972}"/>
              </a:ext>
            </a:extLst>
          </p:cNvPr>
          <p:cNvSpPr txBox="1"/>
          <p:nvPr/>
        </p:nvSpPr>
        <p:spPr>
          <a:xfrm>
            <a:off x="2412531" y="3637539"/>
            <a:ext cx="7366933" cy="938719"/>
          </a:xfrm>
          <a:prstGeom prst="rect">
            <a:avLst/>
          </a:prstGeom>
          <a:noFill/>
        </p:spPr>
        <p:txBody>
          <a:bodyPr wrap="square" rtlCol="0">
            <a:spAutoFit/>
          </a:bodyPr>
          <a:lstStyle/>
          <a:p>
            <a:pPr algn="ctr"/>
            <a:r>
              <a:rPr lang="en-US" sz="5500" b="1" dirty="0">
                <a:solidFill>
                  <a:srgbClr val="003963"/>
                </a:solidFill>
                <a:latin typeface="Avenir Next LT Pro" panose="020B0504020202020204" pitchFamily="34" charset="0"/>
              </a:rPr>
              <a:t>16 January 2024</a:t>
            </a:r>
          </a:p>
        </p:txBody>
      </p:sp>
      <p:sp>
        <p:nvSpPr>
          <p:cNvPr id="5" name="TextBox 4">
            <a:extLst>
              <a:ext uri="{FF2B5EF4-FFF2-40B4-BE49-F238E27FC236}">
                <a16:creationId xmlns:a16="http://schemas.microsoft.com/office/drawing/2014/main" id="{07691FE0-E953-8214-5C74-51A22AE64C10}"/>
              </a:ext>
            </a:extLst>
          </p:cNvPr>
          <p:cNvSpPr txBox="1"/>
          <p:nvPr/>
        </p:nvSpPr>
        <p:spPr>
          <a:xfrm>
            <a:off x="148204" y="5813437"/>
            <a:ext cx="6081671" cy="923330"/>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latin typeface="Avenir Next LT Pro" panose="020B0504020202020204" pitchFamily="34" charset="0"/>
              </a:rPr>
              <a:t>Thomas Lenneberg</a:t>
            </a:r>
          </a:p>
          <a:p>
            <a:r>
              <a:rPr lang="en-US" b="1" dirty="0">
                <a:solidFill>
                  <a:srgbClr val="003963"/>
                </a:solidFill>
                <a:latin typeface="Avenir Next LT Pro" panose="020B0504020202020204" pitchFamily="34" charset="0"/>
              </a:rPr>
              <a:t>Executive Director of Development</a:t>
            </a:r>
          </a:p>
          <a:p>
            <a:r>
              <a:rPr lang="en-US" b="1" dirty="0">
                <a:solidFill>
                  <a:srgbClr val="003963"/>
                </a:solidFill>
                <a:latin typeface="Avenir Next LT Pro" panose="020B0504020202020204" pitchFamily="34" charset="0"/>
              </a:rPr>
              <a:t>Air Force Academy Association and Foundation</a:t>
            </a:r>
          </a:p>
        </p:txBody>
      </p:sp>
    </p:spTree>
    <p:extLst>
      <p:ext uri="{BB962C8B-B14F-4D97-AF65-F5344CB8AC3E}">
        <p14:creationId xmlns:p14="http://schemas.microsoft.com/office/powerpoint/2010/main" val="252003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1430594" y="2841753"/>
            <a:ext cx="9984659" cy="1384995"/>
          </a:xfrm>
          <a:prstGeom prst="rect">
            <a:avLst/>
          </a:prstGeom>
          <a:noFill/>
        </p:spPr>
        <p:txBody>
          <a:bodyPr wrap="square" rtlCol="0">
            <a:spAutoFit/>
          </a:bodyPr>
          <a:lstStyle/>
          <a:p>
            <a:pPr algn="ctr"/>
            <a:r>
              <a:rPr lang="en-US" sz="4800" dirty="0">
                <a:solidFill>
                  <a:schemeClr val="bg1"/>
                </a:solidFill>
                <a:effectLst/>
                <a:latin typeface="Calibri" panose="020F0502020204030204" pitchFamily="34" charset="0"/>
                <a:ea typeface="Times New Roman" panose="02020603050405020304" pitchFamily="18" charset="0"/>
              </a:rPr>
              <a:t>Our goal is to increase graduate giving</a:t>
            </a:r>
            <a:endParaRPr lang="en-US" sz="4800" dirty="0">
              <a:solidFill>
                <a:schemeClr val="bg1"/>
              </a:solidFill>
              <a:effectLst/>
              <a:ea typeface="Calibri" panose="020F0502020204030204" pitchFamily="34" charset="0"/>
            </a:endParaRPr>
          </a:p>
          <a:p>
            <a:endParaRPr lang="en-US" dirty="0">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4400" b="1" spc="3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6354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1128805" y="1012954"/>
            <a:ext cx="9934389" cy="5509200"/>
          </a:xfrm>
          <a:prstGeom prst="rect">
            <a:avLst/>
          </a:prstGeom>
          <a:noFill/>
        </p:spPr>
        <p:txBody>
          <a:bodyPr wrap="square" rtlCol="0">
            <a:spAutoFit/>
          </a:bodyPr>
          <a:lstStyle/>
          <a:p>
            <a:r>
              <a:rPr lang="en-US" sz="4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Class Annual Giving</a:t>
            </a:r>
          </a:p>
          <a:p>
            <a:r>
              <a:rPr lang="en-US" sz="4400" spc="300" dirty="0">
                <a:solidFill>
                  <a:schemeClr val="bg1"/>
                </a:solidFill>
                <a:latin typeface="Avenir Next LT Pro" panose="020B0504020202020204" pitchFamily="34" charset="0"/>
              </a:rPr>
              <a:t>A revamped approach to our annual giving efforts that leverages class identity to galvanize grads around supporting USAFA through the Foundation.</a:t>
            </a:r>
          </a:p>
          <a:p>
            <a:endParaRPr lang="en-US" sz="4400" b="1" spc="3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39210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1">
            <a:extLst>
              <a:ext uri="{FF2B5EF4-FFF2-40B4-BE49-F238E27FC236}">
                <a16:creationId xmlns:a16="http://schemas.microsoft.com/office/drawing/2014/main" id="{D1C337EE-2B27-C751-5D52-EB0C7CCBF57E}"/>
              </a:ext>
            </a:extLst>
          </p:cNvPr>
          <p:cNvSpPr/>
          <p:nvPr/>
        </p:nvSpPr>
        <p:spPr>
          <a:xfrm>
            <a:off x="1115041" y="315901"/>
            <a:ext cx="9961917" cy="6226198"/>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8EE74EC4-7C1A-F9FD-B625-C0AA7CCD11A4}"/>
              </a:ext>
            </a:extLst>
          </p:cNvPr>
          <p:cNvGraphicFramePr/>
          <p:nvPr>
            <p:extLst>
              <p:ext uri="{D42A27DB-BD31-4B8C-83A1-F6EECF244321}">
                <p14:modId xmlns:p14="http://schemas.microsoft.com/office/powerpoint/2010/main" val="1497007160"/>
              </p:ext>
            </p:extLst>
          </p:nvPr>
        </p:nvGraphicFramePr>
        <p:xfrm>
          <a:off x="1115041" y="230199"/>
          <a:ext cx="9961917" cy="6311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369E8569-E1F0-E94A-A031-36B256FECFD0}"/>
              </a:ext>
            </a:extLst>
          </p:cNvPr>
          <p:cNvSpPr txBox="1"/>
          <p:nvPr/>
        </p:nvSpPr>
        <p:spPr>
          <a:xfrm>
            <a:off x="3561889" y="3386149"/>
            <a:ext cx="581025" cy="646331"/>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3DF6F41F-0C1A-61E1-C4CE-A052B4660D21}"/>
              </a:ext>
            </a:extLst>
          </p:cNvPr>
          <p:cNvSpPr txBox="1"/>
          <p:nvPr/>
        </p:nvSpPr>
        <p:spPr>
          <a:xfrm>
            <a:off x="6252484" y="2246274"/>
            <a:ext cx="528638" cy="646331"/>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07530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8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F91C0-E2DE-419B-3829-E2BD2A44132F}"/>
              </a:ext>
            </a:extLst>
          </p:cNvPr>
          <p:cNvPicPr>
            <a:picLocks noChangeAspect="1"/>
          </p:cNvPicPr>
          <p:nvPr/>
        </p:nvPicPr>
        <p:blipFill rotWithShape="1">
          <a:blip r:embed="rId2"/>
          <a:srcRect b="75959"/>
          <a:stretch/>
        </p:blipFill>
        <p:spPr>
          <a:xfrm>
            <a:off x="0" y="0"/>
            <a:ext cx="12192000" cy="1648743"/>
          </a:xfrm>
          <a:prstGeom prst="rect">
            <a:avLst/>
          </a:prstGeom>
        </p:spPr>
      </p:pic>
      <p:sp>
        <p:nvSpPr>
          <p:cNvPr id="2" name="Title 1">
            <a:extLst>
              <a:ext uri="{FF2B5EF4-FFF2-40B4-BE49-F238E27FC236}">
                <a16:creationId xmlns:a16="http://schemas.microsoft.com/office/drawing/2014/main" id="{E771A840-0952-6D40-66E0-70D2C7AD5069}"/>
              </a:ext>
            </a:extLst>
          </p:cNvPr>
          <p:cNvSpPr>
            <a:spLocks noGrp="1"/>
          </p:cNvSpPr>
          <p:nvPr>
            <p:ph type="title"/>
          </p:nvPr>
        </p:nvSpPr>
        <p:spPr>
          <a:xfrm>
            <a:off x="121831" y="577703"/>
            <a:ext cx="11522088" cy="1325563"/>
          </a:xfrm>
        </p:spPr>
        <p:txBody>
          <a:bodyPr>
            <a:normAutofit/>
          </a:bodyPr>
          <a:lstStyle/>
          <a:p>
            <a:r>
              <a:rPr lang="en-US" sz="3600" b="1">
                <a:solidFill>
                  <a:schemeClr val="bg1"/>
                </a:solidFill>
                <a:effectLst>
                  <a:outerShdw blurRad="38100" dist="38100" dir="2700000" algn="tl">
                    <a:srgbClr val="000000">
                      <a:alpha val="43137"/>
                    </a:srgbClr>
                  </a:outerShdw>
                </a:effectLst>
                <a:latin typeface="Avenir Next LT Pro" panose="020B0504020202020204" pitchFamily="34" charset="0"/>
              </a:rPr>
              <a:t>Approach</a:t>
            </a:r>
            <a:endParaRPr lang="en-US" sz="3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3" name="Content Placeholder 2">
            <a:extLst>
              <a:ext uri="{FF2B5EF4-FFF2-40B4-BE49-F238E27FC236}">
                <a16:creationId xmlns:a16="http://schemas.microsoft.com/office/drawing/2014/main" id="{7220195D-ECDB-A72F-2DCA-CFF05FB2019A}"/>
              </a:ext>
            </a:extLst>
          </p:cNvPr>
          <p:cNvSpPr>
            <a:spLocks noGrp="1"/>
          </p:cNvSpPr>
          <p:nvPr>
            <p:ph idx="1"/>
          </p:nvPr>
        </p:nvSpPr>
        <p:spPr>
          <a:xfrm>
            <a:off x="287673" y="1997053"/>
            <a:ext cx="11190403" cy="4351338"/>
          </a:xfrm>
        </p:spPr>
        <p:txBody>
          <a:bodyPr>
            <a:normAutofit/>
          </a:bodyPr>
          <a:lstStyle/>
          <a:p>
            <a:pPr>
              <a:lnSpc>
                <a:spcPct val="100000"/>
              </a:lnSpc>
            </a:pPr>
            <a:r>
              <a:rPr lang="en-US" sz="2000" kern="100">
                <a:solidFill>
                  <a:srgbClr val="19325B"/>
                </a:solidFill>
                <a:effectLst/>
                <a:latin typeface="Avenir Next LT Pro" panose="020B0504020202020204" pitchFamily="34" charset="0"/>
                <a:ea typeface="Times New Roman" panose="02020603050405020304" pitchFamily="18" charset="0"/>
                <a:cs typeface="Calibri" panose="020F0502020204030204" pitchFamily="34" charset="0"/>
              </a:rPr>
              <a:t>Wrapping annual giving communications and marketing around class crest, color and motto, and increasing segmentation by class</a:t>
            </a:r>
          </a:p>
          <a:p>
            <a:pPr>
              <a:lnSpc>
                <a:spcPct val="100000"/>
              </a:lnSpc>
            </a:pPr>
            <a:r>
              <a:rPr lang="en-US" sz="2000" kern="100">
                <a:solidFill>
                  <a:srgbClr val="19325B"/>
                </a:solidFill>
                <a:effectLst/>
                <a:latin typeface="Avenir Next LT Pro" panose="020B0504020202020204" pitchFamily="34" charset="0"/>
                <a:ea typeface="Times New Roman" panose="02020603050405020304" pitchFamily="18" charset="0"/>
                <a:cs typeface="Calibri" panose="020F0502020204030204" pitchFamily="34" charset="0"/>
              </a:rPr>
              <a:t>Putting an increased emphasis on both peer-to-peer outreach and transparency around who is giving</a:t>
            </a:r>
          </a:p>
          <a:p>
            <a:pPr>
              <a:lnSpc>
                <a:spcPct val="100000"/>
              </a:lnSpc>
            </a:pPr>
            <a:r>
              <a:rPr lang="en-US" sz="2000" kern="100">
                <a:solidFill>
                  <a:srgbClr val="19325B"/>
                </a:solidFill>
                <a:effectLst/>
                <a:latin typeface="Avenir Next LT Pro" panose="020B0504020202020204" pitchFamily="34" charset="0"/>
                <a:ea typeface="Times New Roman" panose="02020603050405020304" pitchFamily="18" charset="0"/>
                <a:cs typeface="Calibri" panose="020F0502020204030204" pitchFamily="34" charset="0"/>
              </a:rPr>
              <a:t>Building out a class advocate structure for increased opportunities to get involved </a:t>
            </a:r>
            <a:endParaRPr lang="en-US" sz="2000" kern="100">
              <a:solidFill>
                <a:srgbClr val="19325B"/>
              </a:solidFill>
              <a:latin typeface="Avenir Next LT Pro" panose="020B0504020202020204" pitchFamily="34" charset="0"/>
              <a:ea typeface="Times New Roman" panose="02020603050405020304" pitchFamily="18" charset="0"/>
              <a:cs typeface="Times New Roman" panose="02020603050405020304" pitchFamily="18" charset="0"/>
            </a:endParaRPr>
          </a:p>
          <a:p>
            <a:pPr>
              <a:lnSpc>
                <a:spcPct val="100000"/>
              </a:lnSpc>
            </a:pPr>
            <a:r>
              <a:rPr lang="en-US" sz="2000" kern="100">
                <a:solidFill>
                  <a:srgbClr val="19325B"/>
                </a:solidFill>
                <a:effectLst/>
                <a:latin typeface="Avenir Next LT Pro" panose="020B0504020202020204" pitchFamily="34" charset="0"/>
                <a:ea typeface="Times New Roman" panose="02020603050405020304" pitchFamily="18" charset="0"/>
                <a:cs typeface="Calibri" panose="020F0502020204030204" pitchFamily="34" charset="0"/>
              </a:rPr>
              <a:t>Leveraging Academy events and milestones </a:t>
            </a:r>
            <a:endParaRPr lang="en-US" sz="2000" kern="100">
              <a:solidFill>
                <a:srgbClr val="19325B"/>
              </a:solidFill>
              <a:latin typeface="Avenir Next LT Pro" panose="020B0504020202020204" pitchFamily="34" charset="0"/>
              <a:ea typeface="Times New Roman" panose="02020603050405020304" pitchFamily="18" charset="0"/>
              <a:cs typeface="Times New Roman" panose="02020603050405020304" pitchFamily="18" charset="0"/>
            </a:endParaRPr>
          </a:p>
          <a:p>
            <a:pPr>
              <a:lnSpc>
                <a:spcPct val="100000"/>
              </a:lnSpc>
            </a:pPr>
            <a:r>
              <a:rPr lang="en-US" sz="2000" kern="100">
                <a:solidFill>
                  <a:srgbClr val="19325B"/>
                </a:solidFill>
                <a:effectLst/>
                <a:latin typeface="Avenir Next LT Pro" panose="020B0504020202020204" pitchFamily="34" charset="0"/>
                <a:ea typeface="Times New Roman" panose="02020603050405020304" pitchFamily="18" charset="0"/>
                <a:cs typeface="Calibri" panose="020F0502020204030204" pitchFamily="34" charset="0"/>
              </a:rPr>
              <a:t>Creating a year-long giving competition among classes </a:t>
            </a:r>
            <a:endParaRPr lang="en-US" sz="2000" kern="100" dirty="0">
              <a:solidFill>
                <a:srgbClr val="19325B"/>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6" name="Picture 5" descr="A close up of a logo&#10;&#10;Description automatically generated">
            <a:extLst>
              <a:ext uri="{FF2B5EF4-FFF2-40B4-BE49-F238E27FC236}">
                <a16:creationId xmlns:a16="http://schemas.microsoft.com/office/drawing/2014/main" id="{3F3FCF3B-7CBF-3946-0372-CD0460B53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370" y="4490786"/>
            <a:ext cx="2490191" cy="2214681"/>
          </a:xfrm>
          <a:prstGeom prst="rect">
            <a:avLst/>
          </a:prstGeom>
        </p:spPr>
      </p:pic>
      <p:pic>
        <p:nvPicPr>
          <p:cNvPr id="8" name="Picture 7" descr="A group of men in military uniforms&#10;&#10;Description automatically generated">
            <a:extLst>
              <a:ext uri="{FF2B5EF4-FFF2-40B4-BE49-F238E27FC236}">
                <a16:creationId xmlns:a16="http://schemas.microsoft.com/office/drawing/2014/main" id="{CA9E0401-0691-9B35-DF52-CA5E89B71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873" y="5431991"/>
            <a:ext cx="2394135" cy="1273476"/>
          </a:xfrm>
          <a:prstGeom prst="rect">
            <a:avLst/>
          </a:prstGeom>
        </p:spPr>
      </p:pic>
      <p:pic>
        <p:nvPicPr>
          <p:cNvPr id="10" name="Picture 9" descr="A screenshot of a message&#10;&#10;Description automatically generated">
            <a:extLst>
              <a:ext uri="{FF2B5EF4-FFF2-40B4-BE49-F238E27FC236}">
                <a16:creationId xmlns:a16="http://schemas.microsoft.com/office/drawing/2014/main" id="{E8C2EE4D-35FB-0C0A-BB13-EC1A114ED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514" y="5360507"/>
            <a:ext cx="3178997" cy="1344960"/>
          </a:xfrm>
          <a:prstGeom prst="rect">
            <a:avLst/>
          </a:prstGeom>
        </p:spPr>
      </p:pic>
    </p:spTree>
    <p:extLst>
      <p:ext uri="{BB962C8B-B14F-4D97-AF65-F5344CB8AC3E}">
        <p14:creationId xmlns:p14="http://schemas.microsoft.com/office/powerpoint/2010/main" val="126795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8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F91C0-E2DE-419B-3829-E2BD2A44132F}"/>
              </a:ext>
            </a:extLst>
          </p:cNvPr>
          <p:cNvPicPr>
            <a:picLocks noChangeAspect="1"/>
          </p:cNvPicPr>
          <p:nvPr/>
        </p:nvPicPr>
        <p:blipFill rotWithShape="1">
          <a:blip r:embed="rId2"/>
          <a:srcRect b="75959"/>
          <a:stretch/>
        </p:blipFill>
        <p:spPr>
          <a:xfrm>
            <a:off x="0" y="0"/>
            <a:ext cx="12192000" cy="1648743"/>
          </a:xfrm>
          <a:prstGeom prst="rect">
            <a:avLst/>
          </a:prstGeom>
        </p:spPr>
      </p:pic>
      <p:sp>
        <p:nvSpPr>
          <p:cNvPr id="2" name="Title 1">
            <a:extLst>
              <a:ext uri="{FF2B5EF4-FFF2-40B4-BE49-F238E27FC236}">
                <a16:creationId xmlns:a16="http://schemas.microsoft.com/office/drawing/2014/main" id="{E771A840-0952-6D40-66E0-70D2C7AD5069}"/>
              </a:ext>
            </a:extLst>
          </p:cNvPr>
          <p:cNvSpPr>
            <a:spLocks noGrp="1"/>
          </p:cNvSpPr>
          <p:nvPr>
            <p:ph type="title"/>
          </p:nvPr>
        </p:nvSpPr>
        <p:spPr>
          <a:xfrm>
            <a:off x="121831" y="577703"/>
            <a:ext cx="11522088" cy="1325563"/>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Avenir Next LT Pro" panose="020B0504020202020204" pitchFamily="34" charset="0"/>
              </a:rPr>
              <a:t>Tell the Class Story – and our Story</a:t>
            </a:r>
          </a:p>
        </p:txBody>
      </p:sp>
      <p:graphicFrame>
        <p:nvGraphicFramePr>
          <p:cNvPr id="9" name="Content Placeholder 4">
            <a:extLst>
              <a:ext uri="{FF2B5EF4-FFF2-40B4-BE49-F238E27FC236}">
                <a16:creationId xmlns:a16="http://schemas.microsoft.com/office/drawing/2014/main" id="{9AF4E447-7116-CC29-CD5E-C4B23BA0B7C7}"/>
              </a:ext>
            </a:extLst>
          </p:cNvPr>
          <p:cNvGraphicFramePr>
            <a:graphicFrameLocks/>
          </p:cNvGraphicFramePr>
          <p:nvPr>
            <p:extLst>
              <p:ext uri="{D42A27DB-BD31-4B8C-83A1-F6EECF244321}">
                <p14:modId xmlns:p14="http://schemas.microsoft.com/office/powerpoint/2010/main" val="798674981"/>
              </p:ext>
            </p:extLst>
          </p:nvPr>
        </p:nvGraphicFramePr>
        <p:xfrm>
          <a:off x="841582" y="1618650"/>
          <a:ext cx="10515603" cy="5426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7B5A183E-DEFB-DEEA-8329-2455D6A7EFF3}"/>
              </a:ext>
            </a:extLst>
          </p:cNvPr>
          <p:cNvSpPr txBox="1"/>
          <p:nvPr/>
        </p:nvSpPr>
        <p:spPr>
          <a:xfrm>
            <a:off x="5382987" y="3921174"/>
            <a:ext cx="1426029"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Class </a:t>
            </a:r>
          </a:p>
          <a:p>
            <a:pPr algn="ctr"/>
            <a:r>
              <a:rPr lang="en-US" sz="2400" b="1" dirty="0">
                <a:latin typeface="Tahoma" panose="020B0604030504040204" pitchFamily="34" charset="0"/>
                <a:ea typeface="Tahoma" panose="020B0604030504040204" pitchFamily="34" charset="0"/>
                <a:cs typeface="Tahoma" panose="020B0604030504040204" pitchFamily="34" charset="0"/>
              </a:rPr>
              <a:t>Identity </a:t>
            </a:r>
          </a:p>
        </p:txBody>
      </p:sp>
      <p:sp>
        <p:nvSpPr>
          <p:cNvPr id="13" name="TextBox 12">
            <a:extLst>
              <a:ext uri="{FF2B5EF4-FFF2-40B4-BE49-F238E27FC236}">
                <a16:creationId xmlns:a16="http://schemas.microsoft.com/office/drawing/2014/main" id="{54036F5C-2F6F-8904-EB71-D8299C133A4B}"/>
              </a:ext>
            </a:extLst>
          </p:cNvPr>
          <p:cNvSpPr txBox="1"/>
          <p:nvPr/>
        </p:nvSpPr>
        <p:spPr>
          <a:xfrm>
            <a:off x="231515" y="2299200"/>
            <a:ext cx="2943225"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Annual impact reporting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Sabre Society</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Peer-to-peer recognition </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1954 Society</a:t>
            </a:r>
          </a:p>
          <a:p>
            <a:endParaRPr lang="en-US" dirty="0"/>
          </a:p>
        </p:txBody>
      </p:sp>
      <p:sp>
        <p:nvSpPr>
          <p:cNvPr id="14" name="TextBox 13">
            <a:extLst>
              <a:ext uri="{FF2B5EF4-FFF2-40B4-BE49-F238E27FC236}">
                <a16:creationId xmlns:a16="http://schemas.microsoft.com/office/drawing/2014/main" id="{07C6DDA5-7647-B199-64AD-5C36CBB7969F}"/>
              </a:ext>
            </a:extLst>
          </p:cNvPr>
          <p:cNvSpPr txBox="1"/>
          <p:nvPr/>
        </p:nvSpPr>
        <p:spPr>
          <a:xfrm>
            <a:off x="231515" y="4752171"/>
            <a:ext cx="3951620" cy="2616101"/>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Bi-monthly class participation and dollars-raised reporting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Peer-to-peer with class advocates</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1Day1USAFA class giving challenge</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Year-end challenge</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Transition from reunion giving to class giving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Legends calling &amp; digital solicitation</a:t>
            </a:r>
          </a:p>
          <a:p>
            <a:endParaRPr lang="en-US" dirty="0"/>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064BEACF-52B1-BEDC-A915-4A48C147504D}"/>
              </a:ext>
            </a:extLst>
          </p:cNvPr>
          <p:cNvSpPr txBox="1"/>
          <p:nvPr/>
        </p:nvSpPr>
        <p:spPr>
          <a:xfrm>
            <a:off x="8437078" y="1837535"/>
            <a:ext cx="348088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Quarterly email &amp; direct mail spotlighting need for private support</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Annual Impact Month </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Why I Give graduate &amp; class spotlight stories</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Legends outreach</a:t>
            </a:r>
          </a:p>
        </p:txBody>
      </p:sp>
      <p:sp>
        <p:nvSpPr>
          <p:cNvPr id="16" name="TextBox 15">
            <a:extLst>
              <a:ext uri="{FF2B5EF4-FFF2-40B4-BE49-F238E27FC236}">
                <a16:creationId xmlns:a16="http://schemas.microsoft.com/office/drawing/2014/main" id="{433E5B95-3BAB-24F8-39D8-6FB26C95F736}"/>
              </a:ext>
            </a:extLst>
          </p:cNvPr>
          <p:cNvSpPr txBox="1"/>
          <p:nvPr/>
        </p:nvSpPr>
        <p:spPr>
          <a:xfrm>
            <a:off x="8361665" y="4934150"/>
            <a:ext cx="3480882"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Identify class advocates &amp; build structure for peer-to-peer outreach</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Leverage events &amp; milestones</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User-generated content from graduates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4696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452485" y="333011"/>
            <a:ext cx="6457361" cy="646331"/>
          </a:xfrm>
          <a:prstGeom prst="rect">
            <a:avLst/>
          </a:prstGeom>
          <a:noFill/>
        </p:spPr>
        <p:txBody>
          <a:bodyPr wrap="square" rtlCol="0">
            <a:spAutoFit/>
          </a:bodyPr>
          <a:lstStyle/>
          <a:p>
            <a:r>
              <a:rPr lang="en-US" sz="36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Getting Involved</a:t>
            </a:r>
          </a:p>
        </p:txBody>
      </p:sp>
      <p:sp>
        <p:nvSpPr>
          <p:cNvPr id="7" name="TextBox 6">
            <a:extLst>
              <a:ext uri="{FF2B5EF4-FFF2-40B4-BE49-F238E27FC236}">
                <a16:creationId xmlns:a16="http://schemas.microsoft.com/office/drawing/2014/main" id="{DCA80928-2161-A2EC-D307-E24EADA195E7}"/>
              </a:ext>
            </a:extLst>
          </p:cNvPr>
          <p:cNvSpPr txBox="1"/>
          <p:nvPr/>
        </p:nvSpPr>
        <p:spPr>
          <a:xfrm>
            <a:off x="705506" y="1185893"/>
            <a:ext cx="10591420" cy="3335400"/>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Write copy for the Foundation to use in outreach to your fellow classmates and other graduates and allow the Foundation to use your name and likeness in these efforts (or allow the Foundation to write the copy on your behalf and you can just review/edit as you see fit)</a:t>
            </a:r>
            <a:endParaRPr lang="en-US" kern="100"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Record a short video with a brief note about why you give back and how the Academy, current cadets and fellow graduates benefit from private support and encouraging other grads to consider giving back</a:t>
            </a:r>
            <a:endParaRPr lang="en-US" kern="100"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Make phone calls, text or send emails to your classmates or other fellow graduates you are close with and encourage them to give back</a:t>
            </a:r>
            <a:endParaRPr lang="en-US" kern="100"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Allow the Foundation to use your annual donation as a matching or challenge gift to encourage giving from your fellow classmates and other graduates</a:t>
            </a:r>
            <a:endParaRPr lang="en-US" kern="100"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Be featured/interviewed for a Why I Give story</a:t>
            </a:r>
            <a:endParaRPr lang="en-US" kern="100"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32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518984" y="2841753"/>
            <a:ext cx="11281719" cy="1631216"/>
          </a:xfrm>
          <a:prstGeom prst="rect">
            <a:avLst/>
          </a:prstGeom>
          <a:noFill/>
        </p:spPr>
        <p:txBody>
          <a:bodyPr wrap="square" rtlCol="0">
            <a:spAutoFit/>
          </a:bodyPr>
          <a:lstStyle/>
          <a:p>
            <a:pPr algn="ctr"/>
            <a:r>
              <a:rPr lang="en-US" sz="6400" dirty="0">
                <a:solidFill>
                  <a:schemeClr val="bg1"/>
                </a:solidFill>
                <a:effectLst/>
                <a:latin typeface="Calibri" panose="020F0502020204030204" pitchFamily="34" charset="0"/>
                <a:ea typeface="Times New Roman" panose="02020603050405020304" pitchFamily="18" charset="0"/>
              </a:rPr>
              <a:t>Thank You</a:t>
            </a:r>
            <a:endParaRPr lang="en-US" sz="6400" dirty="0">
              <a:solidFill>
                <a:schemeClr val="bg1"/>
              </a:solidFill>
              <a:effectLst/>
              <a:ea typeface="Calibri" panose="020F0502020204030204" pitchFamily="34" charset="0"/>
            </a:endParaRPr>
          </a:p>
          <a:p>
            <a:endParaRPr lang="en-US" dirty="0">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4400" b="1" spc="3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79200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10019</TotalTime>
  <Words>362</Words>
  <Application>Microsoft Office PowerPoint</Application>
  <PresentationFormat>Widescreen</PresentationFormat>
  <Paragraphs>55</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Avenir Next LT Pro</vt:lpstr>
      <vt:lpstr>Calibri</vt:lpstr>
      <vt:lpstr>Calibri Light</vt:lpstr>
      <vt:lpstr>Symbol</vt:lpstr>
      <vt:lpstr>Tahoma</vt:lpstr>
      <vt:lpstr>Office Theme</vt:lpstr>
      <vt:lpstr>PowerPoint Presentation</vt:lpstr>
      <vt:lpstr>PowerPoint Presentation</vt:lpstr>
      <vt:lpstr>PowerPoint Presentation</vt:lpstr>
      <vt:lpstr>PowerPoint Presentation</vt:lpstr>
      <vt:lpstr>Approach</vt:lpstr>
      <vt:lpstr>Tell the Class Story – and our Story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Karina Ross</dc:creator>
  <cp:lastModifiedBy>Thomas Hayden</cp:lastModifiedBy>
  <cp:revision>5</cp:revision>
  <dcterms:created xsi:type="dcterms:W3CDTF">2023-06-12T18:37:30Z</dcterms:created>
  <dcterms:modified xsi:type="dcterms:W3CDTF">2024-02-19T15:40:09Z</dcterms:modified>
</cp:coreProperties>
</file>